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0413" cy="6859588"/>
  <p:notesSz cx="6858000" cy="9144000"/>
  <p:defaultTextStyle>
    <a:defPPr>
      <a:defRPr lang="ja-JP"/>
    </a:defPPr>
    <a:lvl1pPr marL="0" algn="l" defTabSz="121917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kumimoji="1"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62" y="726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</c:f>
              <c:strCache>
                <c:ptCount val="1"/>
                <c:pt idx="0">
                  <c:v>迷惑メール</c:v>
                </c:pt>
              </c:strCache>
            </c:strRef>
          </c:tx>
          <c:invertIfNegative val="0"/>
          <c:cat>
            <c:strRef>
              <c:f>Sheet1!$B$5:$E$5</c:f>
              <c:strCache>
                <c:ptCount val="4"/>
                <c:pt idx="0">
                  <c:v>平日(1)</c:v>
                </c:pt>
                <c:pt idx="1">
                  <c:v>平日(2)</c:v>
                </c:pt>
                <c:pt idx="2">
                  <c:v>平日(3)</c:v>
                </c:pt>
                <c:pt idx="3">
                  <c:v>平日(4)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0">
                  <c:v>27</c:v>
                </c:pt>
                <c:pt idx="1">
                  <c:v>23</c:v>
                </c:pt>
                <c:pt idx="2">
                  <c:v>21</c:v>
                </c:pt>
                <c:pt idx="3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5074632"/>
        <c:axId val="275075024"/>
      </c:barChart>
      <c:catAx>
        <c:axId val="275074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275075024"/>
        <c:crosses val="autoZero"/>
        <c:auto val="1"/>
        <c:lblAlgn val="ctr"/>
        <c:lblOffset val="100"/>
        <c:noMultiLvlLbl val="0"/>
      </c:catAx>
      <c:valAx>
        <c:axId val="275075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2750746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迷惑メール</c:v>
                </c:pt>
              </c:strCache>
            </c:strRef>
          </c:tx>
          <c:invertIfNegative val="0"/>
          <c:cat>
            <c:strRef>
              <c:f>Sheet1!$B$1:$E$1</c:f>
              <c:strCache>
                <c:ptCount val="4"/>
                <c:pt idx="0">
                  <c:v>休日(1)</c:v>
                </c:pt>
                <c:pt idx="1">
                  <c:v>休日(2)</c:v>
                </c:pt>
                <c:pt idx="2">
                  <c:v>休日(3)</c:v>
                </c:pt>
                <c:pt idx="3">
                  <c:v>休日(4)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29</c:v>
                </c:pt>
                <c:pt idx="1">
                  <c:v>21</c:v>
                </c:pt>
                <c:pt idx="2">
                  <c:v>24</c:v>
                </c:pt>
                <c:pt idx="3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7962040"/>
        <c:axId val="277962432"/>
      </c:barChart>
      <c:catAx>
        <c:axId val="277962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277962432"/>
        <c:crosses val="autoZero"/>
        <c:auto val="1"/>
        <c:lblAlgn val="ctr"/>
        <c:lblOffset val="100"/>
        <c:noMultiLvlLbl val="0"/>
      </c:catAx>
      <c:valAx>
        <c:axId val="277962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ja-JP"/>
          </a:p>
        </c:txPr>
        <c:crossAx val="2779620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MS UI Gothic" panose="020B060007020508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MS UI Gothic" panose="020B0600070205080204" pitchFamily="50" charset="-128"/>
              </a:defRPr>
            </a:lvl1pPr>
          </a:lstStyle>
          <a:p>
            <a:fld id="{ACB19760-AEE4-4C40-AE74-58262354F755}" type="datetimeFigureOut">
              <a:rPr lang="ja-JP" altLang="en-US" smtClean="0"/>
              <a:pPr/>
              <a:t>2016/6/14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MS UI Gothic" panose="020B060007020508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MS UI Gothic" panose="020B0600070205080204" pitchFamily="50" charset="-128"/>
              </a:defRPr>
            </a:lvl1pPr>
          </a:lstStyle>
          <a:p>
            <a:fld id="{2AF811B5-936A-4ADE-B102-06CACED6114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7320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kumimoji="1" sz="1600" kern="1200">
        <a:solidFill>
          <a:schemeClr val="tx1"/>
        </a:solidFill>
        <a:latin typeface="+mn-lt"/>
        <a:ea typeface="MS UI Gothic" panose="020B0600070205080204" pitchFamily="50" charset="-128"/>
        <a:cs typeface="+mn-cs"/>
      </a:defRPr>
    </a:lvl1pPr>
    <a:lvl2pPr marL="609585" algn="l" defTabSz="1219170" rtl="0" eaLnBrk="1" latinLnBrk="0" hangingPunct="1">
      <a:defRPr kumimoji="1" sz="1600" kern="1200">
        <a:solidFill>
          <a:schemeClr val="tx1"/>
        </a:solidFill>
        <a:latin typeface="+mn-lt"/>
        <a:ea typeface="MS UI Gothic" panose="020B0600070205080204" pitchFamily="50" charset="-128"/>
        <a:cs typeface="+mn-cs"/>
      </a:defRPr>
    </a:lvl2pPr>
    <a:lvl3pPr marL="1219170" algn="l" defTabSz="1219170" rtl="0" eaLnBrk="1" latinLnBrk="0" hangingPunct="1">
      <a:defRPr kumimoji="1" sz="1600" kern="1200">
        <a:solidFill>
          <a:schemeClr val="tx1"/>
        </a:solidFill>
        <a:latin typeface="+mn-lt"/>
        <a:ea typeface="MS UI Gothic" panose="020B0600070205080204" pitchFamily="50" charset="-128"/>
        <a:cs typeface="+mn-cs"/>
      </a:defRPr>
    </a:lvl3pPr>
    <a:lvl4pPr marL="1828754" algn="l" defTabSz="1219170" rtl="0" eaLnBrk="1" latinLnBrk="0" hangingPunct="1">
      <a:defRPr kumimoji="1" sz="1600" kern="1200">
        <a:solidFill>
          <a:schemeClr val="tx1"/>
        </a:solidFill>
        <a:latin typeface="+mn-lt"/>
        <a:ea typeface="MS UI Gothic" panose="020B0600070205080204" pitchFamily="50" charset="-128"/>
        <a:cs typeface="+mn-cs"/>
      </a:defRPr>
    </a:lvl4pPr>
    <a:lvl5pPr marL="2438339" algn="l" defTabSz="1219170" rtl="0" eaLnBrk="1" latinLnBrk="0" hangingPunct="1">
      <a:defRPr kumimoji="1" sz="1600" kern="1200">
        <a:solidFill>
          <a:schemeClr val="tx1"/>
        </a:solidFill>
        <a:latin typeface="+mn-lt"/>
        <a:ea typeface="MS UI Gothic" panose="020B0600070205080204" pitchFamily="50" charset="-128"/>
        <a:cs typeface="+mn-cs"/>
      </a:defRPr>
    </a:lvl5pPr>
    <a:lvl6pPr marL="3047924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6"/>
          </a:xfrm>
        </p:spPr>
        <p:txBody>
          <a:bodyPr/>
          <a:lstStyle>
            <a:lvl1pPr>
              <a:defRPr sz="4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3B84-D35E-4D95-9A7D-3DBA606D5CED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888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406" y="612916"/>
            <a:ext cx="7314248" cy="4115753"/>
          </a:xfrm>
        </p:spPr>
        <p:txBody>
          <a:bodyPr/>
          <a:lstStyle>
            <a:lvl1pPr marL="0" indent="0">
              <a:buNone/>
              <a:defRPr sz="4300"/>
            </a:lvl1pPr>
            <a:lvl2pPr marL="609585" indent="0">
              <a:buNone/>
              <a:defRPr sz="3700"/>
            </a:lvl2pPr>
            <a:lvl3pPr marL="1219170" indent="0">
              <a:buNone/>
              <a:defRPr sz="3200"/>
            </a:lvl3pPr>
            <a:lvl4pPr marL="1828754" indent="0">
              <a:buNone/>
              <a:defRPr sz="2700"/>
            </a:lvl4pPr>
            <a:lvl5pPr marL="2438339" indent="0">
              <a:buNone/>
              <a:defRPr sz="2700"/>
            </a:lvl5pPr>
            <a:lvl6pPr marL="3047924" indent="0">
              <a:buNone/>
              <a:defRPr sz="2700"/>
            </a:lvl6pPr>
            <a:lvl7pPr marL="3657509" indent="0">
              <a:buNone/>
              <a:defRPr sz="2700"/>
            </a:lvl7pPr>
            <a:lvl8pPr marL="4267093" indent="0">
              <a:buNone/>
              <a:defRPr sz="2700"/>
            </a:lvl8pPr>
            <a:lvl9pPr marL="4876678" indent="0">
              <a:buNone/>
              <a:defRPr sz="27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F3FE9-BD24-4C73-9A71-9BD27A00DDE4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56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B5423-4C9C-4F23-9926-B60554785537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77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51717-ECF4-4639-BE59-47020083004B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878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38428-8A15-42D4-8EE8-1E88E49E8AD9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414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DD3F-2637-4580-A5B1-9BA52A5E6502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38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A9F7-60C5-4EC0-9384-CE0E5F2C4814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26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521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6793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1D70-80B6-44DE-BF05-1CAD5E5F7D07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63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700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00" b="1"/>
            </a:lvl4pPr>
            <a:lvl5pPr marL="2438339" indent="0">
              <a:buNone/>
              <a:defRPr sz="2100" b="1"/>
            </a:lvl5pPr>
            <a:lvl6pPr marL="3047924" indent="0">
              <a:buNone/>
              <a:defRPr sz="2100" b="1"/>
            </a:lvl6pPr>
            <a:lvl7pPr marL="3657509" indent="0">
              <a:buNone/>
              <a:defRPr sz="2100" b="1"/>
            </a:lvl7pPr>
            <a:lvl8pPr marL="4267093" indent="0">
              <a:buNone/>
              <a:defRPr sz="2100" b="1"/>
            </a:lvl8pPr>
            <a:lvl9pPr marL="4876678" indent="0">
              <a:buNone/>
              <a:defRPr sz="21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DC7CA-0FE2-48F6-AD6A-CF452D9F4E41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81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D4E36-8E4F-4B6B-95FB-1C052D656D8E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04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5784-AACB-44D5-A910-E75DDC71DAE6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97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523" y="273112"/>
            <a:ext cx="4010562" cy="116232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9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523" y="1435434"/>
            <a:ext cx="4010562" cy="4692149"/>
          </a:xfrm>
        </p:spPr>
        <p:txBody>
          <a:bodyPr/>
          <a:lstStyle>
            <a:lvl1pPr marL="0" indent="0">
              <a:buNone/>
              <a:defRPr sz="1900"/>
            </a:lvl1pPr>
            <a:lvl2pPr marL="609585" indent="0">
              <a:buNone/>
              <a:defRPr sz="1600"/>
            </a:lvl2pPr>
            <a:lvl3pPr marL="1219170" indent="0">
              <a:buNone/>
              <a:defRPr sz="1300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7D87-A886-400E-8FD2-6BC598D8F98A}" type="datetime1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54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322" y="0"/>
            <a:ext cx="11999771" cy="932939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322" y="932939"/>
            <a:ext cx="11999771" cy="5569908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521" y="6521768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ea typeface="MS UI Gothic" panose="020B0600070205080204" pitchFamily="50" charset="-128"/>
              </a:defRPr>
            </a:lvl1pPr>
          </a:lstStyle>
          <a:p>
            <a:fld id="{8D4FDD3F-2637-4580-A5B1-9BA52A5E6502}" type="datetime1">
              <a:rPr lang="ja-JP" altLang="en-US" smtClean="0"/>
              <a:pPr/>
              <a:t>2016/6/14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058" y="6521768"/>
            <a:ext cx="3860297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lang="ja-JP" altLang="en-US" dirty="0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6463" y="6521768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ea typeface="MS UI Gothic" panose="020B0600070205080204" pitchFamily="50" charset="-128"/>
              </a:defRPr>
            </a:lvl1pPr>
          </a:lstStyle>
          <a:p>
            <a:fld id="{5E73F46E-22B0-4C0E-AEED-EA70960A117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895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1219170" rtl="0" eaLnBrk="1" latinLnBrk="0" hangingPunct="1">
        <a:spcBef>
          <a:spcPct val="0"/>
        </a:spcBef>
        <a:buNone/>
        <a:defRPr kumimoji="1" sz="4400" kern="1200" baseline="0">
          <a:solidFill>
            <a:schemeClr val="tx1"/>
          </a:solidFill>
          <a:latin typeface="Arial" panose="020B0604020202020204" pitchFamily="34" charset="0"/>
          <a:ea typeface="MS UI Gothic" panose="020B0600070205080204" pitchFamily="50" charset="-128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 baseline="0">
          <a:solidFill>
            <a:schemeClr val="tx1"/>
          </a:solidFill>
          <a:latin typeface="Arial" panose="020B0604020202020204" pitchFamily="34" charset="0"/>
          <a:ea typeface="MS UI Gothic" panose="020B0600070205080204" pitchFamily="50" charset="-128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 baseline="0">
          <a:solidFill>
            <a:schemeClr val="tx1"/>
          </a:solidFill>
          <a:latin typeface="Arial" panose="020B0604020202020204" pitchFamily="34" charset="0"/>
          <a:ea typeface="MS UI Gothic" panose="020B0600070205080204" pitchFamily="50" charset="-128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Arial" panose="020B0604020202020204" pitchFamily="34" charset="0"/>
          <a:ea typeface="MS UI Gothic" panose="020B0600070205080204" pitchFamily="50" charset="-128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 baseline="0">
          <a:solidFill>
            <a:schemeClr val="tx1"/>
          </a:solidFill>
          <a:latin typeface="Arial" panose="020B0604020202020204" pitchFamily="34" charset="0"/>
          <a:ea typeface="MS UI Gothic" panose="020B0600070205080204" pitchFamily="50" charset="-128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 baseline="0">
          <a:solidFill>
            <a:schemeClr val="tx1"/>
          </a:solidFill>
          <a:latin typeface="Arial" panose="020B0604020202020204" pitchFamily="34" charset="0"/>
          <a:ea typeface="MS UI Gothic" panose="020B0600070205080204" pitchFamily="50" charset="-128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6800" y="2130919"/>
            <a:ext cx="11036814" cy="1470366"/>
          </a:xfrm>
        </p:spPr>
        <p:txBody>
          <a:bodyPr/>
          <a:lstStyle/>
          <a:p>
            <a:r>
              <a:rPr lang="ja-JP" altLang="en-US" dirty="0"/>
              <a:t>平日と休日の迷惑メール数の変遷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</a:rPr>
              <a:t>現代教養学部○○学科△△専攻</a:t>
            </a:r>
          </a:p>
          <a:p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</a:rPr>
              <a:t>knnx1001 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</a:rPr>
              <a:t>東京子</a:t>
            </a:r>
            <a:endParaRPr kumimoji="1" lang="ja-JP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kumimoji="1" lang="ja-JP" altLang="en-US" dirty="0" smtClean="0">
                <a:ea typeface="MS UI Gothic" panose="020B0600070205080204" pitchFamily="50" charset="-128"/>
              </a:rPr>
              <a:t>東京子</a:t>
            </a:r>
            <a:endParaRPr kumimoji="1"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49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/>
              <a:t>[1] </a:t>
            </a:r>
            <a:r>
              <a:rPr lang="ja-JP" altLang="en-US" sz="2400" dirty="0"/>
              <a:t>善福寺花子</a:t>
            </a:r>
            <a:r>
              <a:rPr lang="en-US" altLang="ja-JP" sz="2400" dirty="0"/>
              <a:t>, </a:t>
            </a:r>
            <a:r>
              <a:rPr lang="ja-JP" altLang="en-US" sz="2400" dirty="0"/>
              <a:t>迷惑メールの現状と対策</a:t>
            </a:r>
            <a:r>
              <a:rPr lang="en-US" altLang="ja-JP" sz="2400" dirty="0"/>
              <a:t>, </a:t>
            </a:r>
            <a:r>
              <a:rPr lang="ja-JP" altLang="en-US" sz="2400" dirty="0" smtClean="0"/>
              <a:t>月刊</a:t>
            </a:r>
            <a:r>
              <a:rPr lang="ja-JP" altLang="en-US" sz="2400" dirty="0"/>
              <a:t>セキュリティ</a:t>
            </a:r>
            <a:r>
              <a:rPr lang="en-US" altLang="ja-JP" sz="2400" dirty="0"/>
              <a:t>20nn</a:t>
            </a:r>
            <a:r>
              <a:rPr lang="ja-JP" altLang="en-US" sz="2400" dirty="0"/>
              <a:t>年</a:t>
            </a:r>
            <a:r>
              <a:rPr lang="en-US" altLang="ja-JP" sz="2400" dirty="0"/>
              <a:t>4</a:t>
            </a:r>
            <a:r>
              <a:rPr lang="ja-JP" altLang="en-US" sz="2400" dirty="0"/>
              <a:t>月号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東女</a:t>
            </a:r>
            <a:r>
              <a:rPr lang="ja-JP" altLang="en-US" sz="2400" dirty="0"/>
              <a:t>出版</a:t>
            </a:r>
            <a:r>
              <a:rPr lang="en-US" altLang="ja-JP" sz="2400" dirty="0"/>
              <a:t>, 20nn</a:t>
            </a:r>
            <a:r>
              <a:rPr lang="ja-JP" altLang="en-US" sz="2400" dirty="0"/>
              <a:t>年</a:t>
            </a:r>
            <a:r>
              <a:rPr lang="en-US" altLang="ja-JP" sz="2400" dirty="0"/>
              <a:t>, pp. 23-24</a:t>
            </a:r>
          </a:p>
          <a:p>
            <a:r>
              <a:rPr lang="en-US" altLang="ja-JP" sz="2400" dirty="0"/>
              <a:t>[2] </a:t>
            </a:r>
            <a:r>
              <a:rPr lang="ja-JP" altLang="en-US" sz="2400" dirty="0"/>
              <a:t>東京女子大学情報処理教育運営委員会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情報</a:t>
            </a:r>
            <a:r>
              <a:rPr lang="ja-JP" altLang="en-US" sz="2400" dirty="0"/>
              <a:t>処理技法</a:t>
            </a:r>
            <a:r>
              <a:rPr lang="en-US" altLang="ja-JP" sz="2400" dirty="0"/>
              <a:t>(</a:t>
            </a:r>
            <a:r>
              <a:rPr lang="ja-JP" altLang="en-US" sz="2400" dirty="0"/>
              <a:t>リテラシ</a:t>
            </a:r>
            <a:r>
              <a:rPr lang="en-US" altLang="ja-JP" sz="2400" dirty="0"/>
              <a:t>)I </a:t>
            </a:r>
            <a:r>
              <a:rPr lang="ja-JP" altLang="en-US" sz="2400" dirty="0"/>
              <a:t>テキスト </a:t>
            </a:r>
            <a:r>
              <a:rPr lang="en-US" altLang="ja-JP" sz="2400" dirty="0"/>
              <a:t>20nn</a:t>
            </a:r>
            <a:r>
              <a:rPr lang="ja-JP" altLang="en-US" sz="2400" dirty="0"/>
              <a:t>年度版</a:t>
            </a:r>
            <a:r>
              <a:rPr lang="en-US" altLang="ja-JP" sz="2400" dirty="0"/>
              <a:t>,</a:t>
            </a:r>
            <a:r>
              <a:rPr lang="ja-JP" altLang="en-US" sz="2400" dirty="0"/>
              <a:t>株式会社文伸</a:t>
            </a:r>
            <a:r>
              <a:rPr lang="en-US" altLang="ja-JP" sz="2400" dirty="0"/>
              <a:t>, </a:t>
            </a:r>
            <a:r>
              <a:rPr lang="en-US" altLang="ja-JP" sz="2400" dirty="0" smtClean="0"/>
              <a:t>20nn</a:t>
            </a:r>
            <a:r>
              <a:rPr lang="ja-JP" altLang="en-US" sz="2400" dirty="0"/>
              <a:t>年</a:t>
            </a:r>
            <a:r>
              <a:rPr lang="en-US" altLang="ja-JP" sz="2400" dirty="0"/>
              <a:t>, p. 73</a:t>
            </a:r>
            <a:endParaRPr kumimoji="1" lang="ja-JP" altLang="en-US" sz="240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>
                <a:ea typeface="MS UI Gothic" panose="020B0600070205080204" pitchFamily="50" charset="-128"/>
              </a:rPr>
              <a:t>knnx1001 </a:t>
            </a:r>
            <a:r>
              <a:rPr lang="ja-JP" altLang="en-US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69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メール利用の現状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迷惑</a:t>
            </a:r>
            <a:r>
              <a:rPr lang="ja-JP" altLang="en-US" dirty="0" smtClean="0"/>
              <a:t>メール</a:t>
            </a:r>
            <a:r>
              <a:rPr lang="en-US" altLang="ja-JP" dirty="0" smtClean="0"/>
              <a:t>: </a:t>
            </a:r>
            <a:r>
              <a:rPr lang="ja-JP" altLang="en-US" dirty="0" smtClean="0"/>
              <a:t>大量受信により、生活や業務に支障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日に受け取るメールの約</a:t>
            </a:r>
            <a:r>
              <a:rPr kumimoji="1" lang="en-US" altLang="ja-JP" dirty="0" smtClean="0"/>
              <a:t>90%</a:t>
            </a:r>
            <a:r>
              <a:rPr kumimoji="1" lang="ja-JP" altLang="en-US" dirty="0" err="1" smtClean="0"/>
              <a:t>ほどが</a:t>
            </a:r>
            <a:r>
              <a:rPr kumimoji="1" lang="ja-JP" altLang="en-US" dirty="0" smtClean="0"/>
              <a:t>迷惑メールの人も</a:t>
            </a:r>
            <a:r>
              <a:rPr kumimoji="1" lang="en-US" altLang="ja-JP" dirty="0" smtClean="0"/>
              <a:t>[1]</a:t>
            </a:r>
          </a:p>
          <a:p>
            <a:pPr lvl="1"/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業務でのメール</a:t>
            </a:r>
            <a:r>
              <a:rPr lang="en-US" altLang="ja-JP" dirty="0" smtClean="0"/>
              <a:t>: </a:t>
            </a:r>
            <a:r>
              <a:rPr lang="ja-JP" altLang="en-US" dirty="0" smtClean="0"/>
              <a:t>多くの人が平日のみ読み書き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平日</a:t>
            </a:r>
            <a:r>
              <a:rPr lang="ja-JP" altLang="en-US" dirty="0"/>
              <a:t>の</a:t>
            </a:r>
            <a:r>
              <a:rPr kumimoji="1" lang="ja-JP" altLang="en-US" dirty="0" smtClean="0"/>
              <a:t>メール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その都度読む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休日のメール</a:t>
            </a:r>
            <a:r>
              <a:rPr lang="en-US" altLang="ja-JP" dirty="0" smtClean="0"/>
              <a:t>: </a:t>
            </a:r>
            <a:r>
              <a:rPr lang="ja-JP" altLang="en-US" dirty="0" smtClean="0"/>
              <a:t>重要なものをピックアップして読む</a:t>
            </a:r>
            <a:endParaRPr kumimoji="1" lang="ja-JP" altLang="en-US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3704046" y="2042478"/>
            <a:ext cx="7202943" cy="523220"/>
            <a:chOff x="2267744" y="2827772"/>
            <a:chExt cx="5402910" cy="392324"/>
          </a:xfrm>
        </p:grpSpPr>
        <p:sp>
          <p:nvSpPr>
            <p:cNvPr id="4" name="左矢印 3"/>
            <p:cNvSpPr/>
            <p:nvPr/>
          </p:nvSpPr>
          <p:spPr>
            <a:xfrm>
              <a:off x="2267744" y="2879918"/>
              <a:ext cx="504056" cy="28803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ea typeface="MS UI Gothic" panose="020B0600070205080204" pitchFamily="50" charset="-128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771800" y="2827772"/>
              <a:ext cx="4898854" cy="392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ea typeface="MS UI Gothic" panose="020B0600070205080204" pitchFamily="50" charset="-128"/>
                </a:rPr>
                <a:t>実際の業務に支障をきたしていて、社会問題</a:t>
              </a:r>
            </a:p>
          </p:txBody>
        </p:sp>
      </p:grp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kumimoji="1" lang="ja-JP" altLang="en-US" dirty="0" smtClean="0">
                <a:ea typeface="MS UI Gothic" panose="020B0600070205080204" pitchFamily="50" charset="-128"/>
              </a:rPr>
              <a:t>東京子</a:t>
            </a:r>
            <a:endParaRPr kumimoji="1"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2853" y="5229994"/>
            <a:ext cx="11824706" cy="10896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121917" tIns="60958" rIns="121917" bIns="60958" rtlCol="0">
            <a:spAutoFit/>
          </a:bodyPr>
          <a:lstStyle/>
          <a:p>
            <a:r>
              <a:rPr lang="ja-JP" altLang="en-US" sz="2800" dirty="0">
                <a:ea typeface="MS UI Gothic" panose="020B0600070205080204" pitchFamily="50" charset="-128"/>
              </a:rPr>
              <a:t>平日に送られる迷惑メールの方が多いのではないか</a:t>
            </a:r>
            <a:r>
              <a:rPr lang="en-US" altLang="ja-JP" sz="2800" dirty="0">
                <a:ea typeface="MS UI Gothic" panose="020B0600070205080204" pitchFamily="50" charset="-128"/>
              </a:rPr>
              <a:t>?</a:t>
            </a:r>
          </a:p>
          <a:p>
            <a:pPr marL="1066773" lvl="1" indent="-457189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ja-JP" altLang="en-US" sz="2800" dirty="0">
                <a:ea typeface="MS UI Gothic" panose="020B0600070205080204" pitchFamily="50" charset="-128"/>
              </a:rPr>
              <a:t>他のメールに紛れて迷惑メールも読まれると</a:t>
            </a:r>
            <a:r>
              <a:rPr lang="ja-JP" altLang="en-US" sz="2800" dirty="0" smtClean="0">
                <a:ea typeface="MS UI Gothic" panose="020B0600070205080204" pitchFamily="50" charset="-128"/>
              </a:rPr>
              <a:t>、送信者</a:t>
            </a:r>
            <a:r>
              <a:rPr lang="ja-JP" altLang="en-US" sz="2800" dirty="0">
                <a:ea typeface="MS UI Gothic" panose="020B0600070205080204" pitchFamily="50" charset="-128"/>
              </a:rPr>
              <a:t>は考えるのではないか</a:t>
            </a:r>
            <a:r>
              <a:rPr lang="en-US" altLang="ja-JP" sz="2800" dirty="0">
                <a:ea typeface="MS UI Gothic" panose="020B0600070205080204" pitchFamily="50" charset="-128"/>
              </a:rPr>
              <a:t>?</a:t>
            </a:r>
            <a:endParaRPr lang="ja-JP" altLang="en-US" sz="2800" dirty="0"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7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迷惑メールの傾向の調査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平日</a:t>
            </a:r>
            <a:r>
              <a:rPr lang="ja-JP" altLang="en-US" dirty="0" smtClean="0"/>
              <a:t>と休日で迷惑メールを受け取る件数に違いが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あるかを調査</a:t>
            </a:r>
            <a:endParaRPr lang="en-US" altLang="ja-JP" dirty="0" smtClean="0"/>
          </a:p>
          <a:p>
            <a:pPr lvl="2"/>
            <a:r>
              <a:rPr kumimoji="1" lang="ja-JP" altLang="en-US" dirty="0"/>
              <a:t>平日</a:t>
            </a:r>
            <a:r>
              <a:rPr kumimoji="1" lang="ja-JP" altLang="en-US" dirty="0" smtClean="0"/>
              <a:t>と休日の迷惑メールの受信件数を比較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kumimoji="1" lang="ja-JP" altLang="en-US" dirty="0" smtClean="0">
                <a:ea typeface="MS UI Gothic" panose="020B0600070205080204" pitchFamily="50" charset="-128"/>
              </a:rPr>
              <a:t>東京子</a:t>
            </a:r>
            <a:endParaRPr kumimoji="1"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3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2882628" y="3966494"/>
            <a:ext cx="6425157" cy="1003384"/>
            <a:chOff x="1547664" y="2787774"/>
            <a:chExt cx="4819495" cy="752364"/>
          </a:xfrm>
        </p:grpSpPr>
        <p:sp>
          <p:nvSpPr>
            <p:cNvPr id="6" name="下矢印 5"/>
            <p:cNvSpPr/>
            <p:nvPr/>
          </p:nvSpPr>
          <p:spPr>
            <a:xfrm>
              <a:off x="3741388" y="2787774"/>
              <a:ext cx="432048" cy="3600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ea typeface="MS UI Gothic" panose="020B0600070205080204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547664" y="3147814"/>
              <a:ext cx="4819495" cy="392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ea typeface="MS UI Gothic" panose="020B0600070205080204" pitchFamily="50" charset="-128"/>
                </a:rPr>
                <a:t>よりよい迷惑メール対策につながることを期待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935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迷惑メールとは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322" y="2440520"/>
            <a:ext cx="11999771" cy="406232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仕組み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コンピュータ</a:t>
            </a:r>
            <a:r>
              <a:rPr lang="ja-JP" altLang="en-US" dirty="0" smtClean="0"/>
              <a:t>で宛先を大量に作り出し、一斉に送信する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返信が来ると、そのメールアドレスが存在すると認識する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存在</a:t>
            </a:r>
            <a:r>
              <a:rPr lang="ja-JP" altLang="en-US" dirty="0" smtClean="0"/>
              <a:t>が確認されたアドレスに、さらにメールを送る</a:t>
            </a:r>
            <a:endParaRPr lang="en-US" altLang="ja-JP" dirty="0" smtClean="0"/>
          </a:p>
          <a:p>
            <a:r>
              <a:rPr lang="ja-JP" altLang="en-US" dirty="0" smtClean="0"/>
              <a:t>対策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メールソフトウェア</a:t>
            </a:r>
            <a:r>
              <a:rPr kumimoji="1" lang="ja-JP" altLang="en-US" dirty="0" smtClean="0"/>
              <a:t>に迷惑メールの振り分け機能により、振り分けることができる</a:t>
            </a:r>
            <a:endParaRPr kumimoji="1"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>
                <a:ea typeface="MS UI Gothic" panose="020B0600070205080204" pitchFamily="50" charset="-128"/>
              </a:rPr>
              <a:t>knnx1001 </a:t>
            </a:r>
            <a:r>
              <a:rPr kumimoji="1" lang="ja-JP" altLang="en-US" dirty="0" smtClean="0">
                <a:ea typeface="MS UI Gothic" panose="020B0600070205080204" pitchFamily="50" charset="-128"/>
              </a:rPr>
              <a:t>東京子</a:t>
            </a:r>
            <a:endParaRPr kumimoji="1"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323" y="719164"/>
            <a:ext cx="1312582" cy="533604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ja-JP" altLang="en-US" sz="2700" dirty="0">
                <a:ea typeface="MS UI Gothic" panose="020B0600070205080204" pitchFamily="50" charset="-128"/>
              </a:rPr>
              <a:t>定義</a:t>
            </a:r>
            <a:r>
              <a:rPr lang="en-US" altLang="ja-JP" sz="2700" dirty="0">
                <a:ea typeface="MS UI Gothic" panose="020B0600070205080204" pitchFamily="50" charset="-128"/>
              </a:rPr>
              <a:t>[2]</a:t>
            </a:r>
            <a:endParaRPr lang="ja-JP" altLang="en-US" sz="2700" dirty="0">
              <a:ea typeface="MS UI Gothic" panose="020B060007020508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7322" y="1221037"/>
            <a:ext cx="11999771" cy="12194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1917" tIns="60958" rIns="121917" bIns="60958" spcCol="0" rtlCol="0" anchor="ctr"/>
          <a:lstStyle/>
          <a:p>
            <a:pPr algn="ctr"/>
            <a:r>
              <a:rPr lang="ja-JP" altLang="en-US" sz="2700" dirty="0">
                <a:ea typeface="MS UI Gothic" panose="020B0600070205080204" pitchFamily="50" charset="-128"/>
              </a:rPr>
              <a:t>サーバに過大な負荷をかけてメールサービスの機能低下をもたらすこと</a:t>
            </a:r>
            <a:r>
              <a:rPr lang="ja-JP" altLang="en-US" sz="2700" dirty="0" smtClean="0">
                <a:ea typeface="MS UI Gothic" panose="020B0600070205080204" pitchFamily="50" charset="-128"/>
              </a:rPr>
              <a:t>を目論んで</a:t>
            </a:r>
            <a:endParaRPr lang="en-US" altLang="ja-JP" sz="2700" dirty="0" smtClean="0">
              <a:ea typeface="MS UI Gothic" panose="020B0600070205080204" pitchFamily="50" charset="-128"/>
            </a:endParaRPr>
          </a:p>
          <a:p>
            <a:pPr algn="ctr"/>
            <a:r>
              <a:rPr lang="ja-JP" altLang="en-US" sz="2700" dirty="0" smtClean="0">
                <a:ea typeface="MS UI Gothic" panose="020B0600070205080204" pitchFamily="50" charset="-128"/>
              </a:rPr>
              <a:t>大量</a:t>
            </a:r>
            <a:r>
              <a:rPr lang="ja-JP" altLang="en-US" sz="2700" dirty="0">
                <a:ea typeface="MS UI Gothic" panose="020B0600070205080204" pitchFamily="50" charset="-128"/>
              </a:rPr>
              <a:t>のメールを送りつけるスパムメールや、望んでもいない商品の宣伝の</a:t>
            </a:r>
            <a:r>
              <a:rPr lang="ja-JP" altLang="en-US" sz="2700" dirty="0" smtClean="0">
                <a:ea typeface="MS UI Gothic" panose="020B0600070205080204" pitchFamily="50" charset="-128"/>
              </a:rPr>
              <a:t>メールなど</a:t>
            </a:r>
            <a:endParaRPr lang="en-US" altLang="ja-JP" sz="2700" dirty="0" smtClean="0">
              <a:ea typeface="MS UI Gothic" panose="020B0600070205080204" pitchFamily="50" charset="-128"/>
            </a:endParaRPr>
          </a:p>
          <a:p>
            <a:pPr algn="ctr"/>
            <a:r>
              <a:rPr lang="ja-JP" altLang="en-US" sz="2700" dirty="0" smtClean="0">
                <a:ea typeface="MS UI Gothic" panose="020B0600070205080204" pitchFamily="50" charset="-128"/>
              </a:rPr>
              <a:t>利用者</a:t>
            </a:r>
            <a:r>
              <a:rPr lang="ja-JP" altLang="en-US" sz="2700" dirty="0">
                <a:ea typeface="MS UI Gothic" panose="020B0600070205080204" pitchFamily="50" charset="-128"/>
              </a:rPr>
              <a:t>個人が受け取りたくないメール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2860747" y="5590034"/>
            <a:ext cx="8995099" cy="523220"/>
            <a:chOff x="2267744" y="2827772"/>
            <a:chExt cx="6747200" cy="392324"/>
          </a:xfrm>
        </p:grpSpPr>
        <p:sp>
          <p:nvSpPr>
            <p:cNvPr id="9" name="左矢印 8"/>
            <p:cNvSpPr/>
            <p:nvPr/>
          </p:nvSpPr>
          <p:spPr>
            <a:xfrm>
              <a:off x="2267744" y="2879918"/>
              <a:ext cx="504056" cy="28803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ea typeface="MS UI Gothic" panose="020B0600070205080204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771800" y="2827772"/>
              <a:ext cx="6243144" cy="392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 smtClean="0">
                  <a:ea typeface="MS UI Gothic" panose="020B0600070205080204" pitchFamily="50" charset="-128"/>
                </a:rPr>
                <a:t>必要なメールが振り分けられることがあるので、確認が必要</a:t>
              </a:r>
              <a:endParaRPr lang="ja-JP" altLang="en-US" sz="2800" dirty="0">
                <a:ea typeface="MS UI Gothic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599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調査方法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迷惑メールの件数を数えた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休日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土曜日と日曜日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を合計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日分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平日を</a:t>
            </a:r>
            <a:r>
              <a:rPr lang="en-US" altLang="ja-JP" dirty="0" smtClean="0"/>
              <a:t>4</a:t>
            </a:r>
            <a:r>
              <a:rPr lang="ja-JP" altLang="en-US" dirty="0" smtClean="0"/>
              <a:t>日分</a:t>
            </a:r>
            <a:endParaRPr lang="en-US" altLang="ja-JP" dirty="0" smtClean="0"/>
          </a:p>
          <a:p>
            <a:pPr lvl="1"/>
            <a:r>
              <a:rPr lang="ja-JP" altLang="en-US" dirty="0"/>
              <a:t>調査日</a:t>
            </a:r>
            <a:r>
              <a:rPr lang="ja-JP" altLang="en-US" dirty="0" smtClean="0"/>
              <a:t>はランダムに抽出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ただし</a:t>
            </a:r>
            <a:r>
              <a:rPr kumimoji="1" lang="ja-JP" altLang="en-US" dirty="0" smtClean="0"/>
              <a:t>、祝祭日は除外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>
                <a:ea typeface="MS UI Gothic" panose="020B0600070205080204" pitchFamily="50" charset="-128"/>
              </a:rPr>
              <a:t>knnx1001 </a:t>
            </a:r>
            <a:r>
              <a:rPr lang="ja-JP" altLang="en-US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53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平日</a:t>
            </a:r>
            <a:r>
              <a:rPr lang="ja-JP" altLang="en-US" dirty="0" smtClean="0"/>
              <a:t>の迷惑メール件数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調査日は</a:t>
            </a:r>
            <a:r>
              <a:rPr lang="ja-JP" altLang="en-US" dirty="0" smtClean="0"/>
              <a:t>、月曜日・火曜日・水曜日・木曜日と、すべて異なる</a:t>
            </a:r>
            <a:r>
              <a:rPr lang="ja-JP" altLang="en-US" dirty="0" smtClean="0"/>
              <a:t>曜日</a:t>
            </a:r>
            <a:endParaRPr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>
                <a:ea typeface="MS UI Gothic" panose="020B0600070205080204" pitchFamily="50" charset="-128"/>
              </a:rPr>
              <a:t>knnx1001 </a:t>
            </a:r>
            <a:r>
              <a:rPr lang="ja-JP" altLang="en-US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2350790" y="5518026"/>
            <a:ext cx="7488832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Arial" panose="020B0604020202020204" pitchFamily="34" charset="0"/>
                <a:ea typeface="MS UI Gothic" panose="020B0600070205080204" pitchFamily="50" charset="-128"/>
              </a:rPr>
              <a:t>1</a:t>
            </a:r>
            <a:r>
              <a:rPr kumimoji="1" lang="ja-JP" altLang="en-US" sz="2800" dirty="0" smtClean="0">
                <a:latin typeface="Arial" panose="020B0604020202020204" pitchFamily="34" charset="0"/>
                <a:ea typeface="MS UI Gothic" panose="020B0600070205080204" pitchFamily="50" charset="-128"/>
              </a:rPr>
              <a:t>日あたりの迷惑メールの平均件数</a:t>
            </a:r>
            <a:r>
              <a:rPr kumimoji="1" lang="en-US" altLang="ja-JP" sz="2800" dirty="0" smtClean="0">
                <a:latin typeface="Arial" panose="020B0604020202020204" pitchFamily="34" charset="0"/>
                <a:ea typeface="MS UI Gothic" panose="020B0600070205080204" pitchFamily="50" charset="-128"/>
              </a:rPr>
              <a:t>: 25.5</a:t>
            </a:r>
            <a:r>
              <a:rPr kumimoji="1" lang="ja-JP" altLang="en-US" sz="2800" dirty="0" smtClean="0">
                <a:latin typeface="Arial" panose="020B0604020202020204" pitchFamily="34" charset="0"/>
                <a:ea typeface="MS UI Gothic" panose="020B0600070205080204" pitchFamily="50" charset="-128"/>
              </a:rPr>
              <a:t>件</a:t>
            </a:r>
            <a:endParaRPr kumimoji="1" lang="ja-JP" altLang="en-US" sz="2800" dirty="0">
              <a:latin typeface="Arial" panose="020B0604020202020204" pitchFamily="34" charset="0"/>
              <a:ea typeface="MS UI Gothic" panose="020B0600070205080204" pitchFamily="50" charset="-128"/>
            </a:endParaRP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571470"/>
              </p:ext>
            </p:extLst>
          </p:nvPr>
        </p:nvGraphicFramePr>
        <p:xfrm>
          <a:off x="2782838" y="1549389"/>
          <a:ext cx="6624736" cy="3334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979884" y="4939754"/>
            <a:ext cx="4230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ea typeface="MS UI Gothic" panose="020B0600070205080204" pitchFamily="50" charset="-128"/>
              </a:rPr>
              <a:t>平日の迷惑メール件数調査結果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83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休日の迷惑メール件数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土曜日と日曜日がそれぞれ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日ずつ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>
                <a:ea typeface="MS UI Gothic" panose="020B0600070205080204" pitchFamily="50" charset="-128"/>
              </a:rPr>
              <a:t>knnx1001 </a:t>
            </a:r>
            <a:r>
              <a:rPr lang="ja-JP" altLang="en-US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2350790" y="5590034"/>
            <a:ext cx="7488832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Arial" panose="020B0604020202020204" pitchFamily="34" charset="0"/>
                <a:ea typeface="MS UI Gothic" panose="020B0600070205080204" pitchFamily="50" charset="-128"/>
              </a:rPr>
              <a:t>1</a:t>
            </a:r>
            <a:r>
              <a:rPr kumimoji="1" lang="ja-JP" altLang="en-US" sz="2800" dirty="0" smtClean="0">
                <a:latin typeface="Arial" panose="020B0604020202020204" pitchFamily="34" charset="0"/>
                <a:ea typeface="MS UI Gothic" panose="020B0600070205080204" pitchFamily="50" charset="-128"/>
              </a:rPr>
              <a:t>日あたりの迷惑メールの平均件数</a:t>
            </a:r>
            <a:r>
              <a:rPr kumimoji="1" lang="en-US" altLang="ja-JP" sz="2800" dirty="0" smtClean="0">
                <a:latin typeface="Arial" panose="020B0604020202020204" pitchFamily="34" charset="0"/>
                <a:ea typeface="MS UI Gothic" panose="020B0600070205080204" pitchFamily="50" charset="-128"/>
              </a:rPr>
              <a:t>: 23.0</a:t>
            </a:r>
            <a:r>
              <a:rPr kumimoji="1" lang="ja-JP" altLang="en-US" sz="2800" dirty="0" smtClean="0">
                <a:latin typeface="Arial" panose="020B0604020202020204" pitchFamily="34" charset="0"/>
                <a:ea typeface="MS UI Gothic" panose="020B0600070205080204" pitchFamily="50" charset="-128"/>
              </a:rPr>
              <a:t>件</a:t>
            </a:r>
            <a:endParaRPr kumimoji="1" lang="ja-JP" altLang="en-US" sz="2800" dirty="0">
              <a:latin typeface="Arial" panose="020B0604020202020204" pitchFamily="34" charset="0"/>
              <a:ea typeface="MS UI Gothic" panose="020B0600070205080204" pitchFamily="50" charset="-128"/>
            </a:endParaRP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7322107"/>
              </p:ext>
            </p:extLst>
          </p:nvPr>
        </p:nvGraphicFramePr>
        <p:xfrm>
          <a:off x="2783206" y="1559692"/>
          <a:ext cx="6624000" cy="33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3979884" y="4939754"/>
            <a:ext cx="4230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ea typeface="MS UI Gothic" panose="020B0600070205080204" pitchFamily="50" charset="-128"/>
              </a:rPr>
              <a:t>休日の迷惑メール件数調査結果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18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結果と考察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比較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最少件数</a:t>
            </a:r>
            <a:r>
              <a:rPr lang="en-US" altLang="ja-JP" dirty="0" smtClean="0"/>
              <a:t>: </a:t>
            </a:r>
            <a:r>
              <a:rPr lang="ja-JP" altLang="en-US" dirty="0" smtClean="0"/>
              <a:t>平日は</a:t>
            </a:r>
            <a:r>
              <a:rPr lang="en-US" altLang="ja-JP" dirty="0" smtClean="0"/>
              <a:t>21</a:t>
            </a:r>
            <a:r>
              <a:rPr lang="ja-JP" altLang="en-US" dirty="0" smtClean="0"/>
              <a:t>件、休日は</a:t>
            </a:r>
            <a:r>
              <a:rPr lang="en-US" altLang="ja-JP" dirty="0" smtClean="0"/>
              <a:t>18</a:t>
            </a:r>
            <a:r>
              <a:rPr lang="ja-JP" altLang="en-US" dirty="0" smtClean="0"/>
              <a:t>件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最大</a:t>
            </a:r>
            <a:r>
              <a:rPr kumimoji="1" lang="ja-JP" altLang="en-US" dirty="0" smtClean="0"/>
              <a:t>件数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平日は</a:t>
            </a:r>
            <a:r>
              <a:rPr kumimoji="1" lang="en-US" altLang="ja-JP" dirty="0" smtClean="0"/>
              <a:t>31</a:t>
            </a:r>
            <a:r>
              <a:rPr kumimoji="1" lang="ja-JP" altLang="en-US" dirty="0" smtClean="0"/>
              <a:t>件、休日は</a:t>
            </a:r>
            <a:r>
              <a:rPr kumimoji="1" lang="en-US" altLang="ja-JP" dirty="0" smtClean="0"/>
              <a:t>29</a:t>
            </a:r>
            <a:r>
              <a:rPr kumimoji="1" lang="ja-JP" altLang="en-US" dirty="0" smtClean="0"/>
              <a:t>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平均件数</a:t>
            </a:r>
            <a:r>
              <a:rPr lang="en-US" altLang="ja-JP" dirty="0" smtClean="0"/>
              <a:t>: </a:t>
            </a:r>
            <a:r>
              <a:rPr lang="ja-JP" altLang="en-US" dirty="0" smtClean="0"/>
              <a:t>平日は</a:t>
            </a:r>
            <a:r>
              <a:rPr lang="en-US" altLang="ja-JP" dirty="0" smtClean="0"/>
              <a:t>25.5</a:t>
            </a:r>
            <a:r>
              <a:rPr lang="ja-JP" altLang="en-US" dirty="0" smtClean="0"/>
              <a:t>件、休日は</a:t>
            </a:r>
            <a:r>
              <a:rPr lang="en-US" altLang="ja-JP" dirty="0" smtClean="0"/>
              <a:t>23.0</a:t>
            </a:r>
            <a:r>
              <a:rPr lang="ja-JP" altLang="en-US" dirty="0" smtClean="0"/>
              <a:t>件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>
                <a:ea typeface="MS UI Gothic" panose="020B0600070205080204" pitchFamily="50" charset="-128"/>
              </a:rPr>
              <a:t>knnx1001 </a:t>
            </a:r>
            <a:r>
              <a:rPr lang="ja-JP" altLang="en-US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8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2676642" y="3203193"/>
            <a:ext cx="6837128" cy="1434272"/>
            <a:chOff x="1547664" y="2787774"/>
            <a:chExt cx="5128512" cy="1075455"/>
          </a:xfrm>
        </p:grpSpPr>
        <p:sp>
          <p:nvSpPr>
            <p:cNvPr id="8" name="下矢印 7"/>
            <p:cNvSpPr/>
            <p:nvPr/>
          </p:nvSpPr>
          <p:spPr>
            <a:xfrm>
              <a:off x="3895896" y="2787774"/>
              <a:ext cx="432048" cy="3600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ea typeface="MS UI Gothic" panose="020B0600070205080204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547664" y="3147814"/>
              <a:ext cx="5128512" cy="715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ja-JP" altLang="en-US" sz="2800" dirty="0" smtClean="0">
                  <a:ea typeface="MS UI Gothic" panose="020B0600070205080204" pitchFamily="50" charset="-128"/>
                </a:rPr>
                <a:t>平日の件数の方がやや多い</a:t>
              </a:r>
              <a:endParaRPr lang="en-US" altLang="ja-JP" sz="2800" dirty="0" smtClean="0">
                <a:ea typeface="MS UI Gothic" panose="020B0600070205080204" pitchFamily="50" charset="-128"/>
              </a:endParaRPr>
            </a:p>
            <a:p>
              <a:pPr marL="457200" indent="-457200">
                <a:buFont typeface="Wingdings" panose="05000000000000000000" pitchFamily="2" charset="2"/>
                <a:buChar char="Ø"/>
              </a:pPr>
              <a:r>
                <a:rPr lang="ja-JP" altLang="en-US" sz="2800" dirty="0">
                  <a:ea typeface="MS UI Gothic" panose="020B0600070205080204" pitchFamily="50" charset="-128"/>
                </a:rPr>
                <a:t>平日でも</a:t>
              </a:r>
              <a:r>
                <a:rPr lang="ja-JP" altLang="en-US" sz="2800" dirty="0" smtClean="0">
                  <a:ea typeface="MS UI Gothic" panose="020B0600070205080204" pitchFamily="50" charset="-128"/>
                </a:rPr>
                <a:t>、休日よりも件数が少ない日もある</a:t>
              </a:r>
              <a:endParaRPr lang="ja-JP" altLang="en-US" sz="2800" dirty="0">
                <a:ea typeface="MS UI Gothic" panose="020B0600070205080204" pitchFamily="50" charset="-128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499447" y="4957941"/>
            <a:ext cx="11191519" cy="1136149"/>
            <a:chOff x="182853" y="4706774"/>
            <a:chExt cx="11191519" cy="1136149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182853" y="5229994"/>
              <a:ext cx="11191519" cy="612929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lIns="121917" tIns="60958" rIns="121917" bIns="60958" rtlCol="0">
              <a:spAutoFit/>
            </a:bodyPr>
            <a:lstStyle/>
            <a:p>
              <a:r>
                <a:rPr lang="ja-JP" altLang="en-US" sz="2800" dirty="0" smtClean="0">
                  <a:ea typeface="MS UI Gothic" panose="020B0600070205080204" pitchFamily="50" charset="-128"/>
                </a:rPr>
                <a:t>平日と休日の迷惑メールの件数は誤差の範囲内であり、差はないと考えられる</a:t>
              </a:r>
              <a:endParaRPr lang="ja-JP" altLang="en-US" sz="2800" dirty="0">
                <a:ea typeface="MS UI Gothic" panose="020B060007020508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82853" y="4706774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dirty="0">
                  <a:ea typeface="MS UI Gothic" panose="020B0600070205080204" pitchFamily="50" charset="-128"/>
                </a:rPr>
                <a:t>結果</a:t>
              </a:r>
              <a:endParaRPr kumimoji="1" lang="ja-JP" altLang="en-US" sz="2800" dirty="0" smtClean="0">
                <a:ea typeface="MS UI Gothic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623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調査内容と結果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受信</a:t>
            </a:r>
            <a:r>
              <a:rPr lang="ja-JP" altLang="en-US" dirty="0" smtClean="0"/>
              <a:t>した迷惑メールについて、平日と休日の件数の比較調査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結果、件数の大きな違いはなし</a:t>
            </a:r>
            <a:endParaRPr kumimoji="1" lang="en-US" altLang="ja-JP" dirty="0" smtClean="0"/>
          </a:p>
          <a:p>
            <a:r>
              <a:rPr lang="ja-JP" altLang="en-US" dirty="0"/>
              <a:t>今後</a:t>
            </a:r>
            <a:r>
              <a:rPr lang="ja-JP" altLang="en-US" dirty="0" smtClean="0"/>
              <a:t>の課題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さらなる迷惑メールの傾向の分析が必要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迷惑</a:t>
            </a:r>
            <a:r>
              <a:rPr lang="ja-JP" altLang="en-US" dirty="0"/>
              <a:t>メール</a:t>
            </a:r>
            <a:r>
              <a:rPr lang="ja-JP" altLang="en-US" dirty="0" smtClean="0"/>
              <a:t>の内容</a:t>
            </a:r>
            <a:endParaRPr lang="en-US" altLang="ja-JP" dirty="0" smtClean="0"/>
          </a:p>
          <a:p>
            <a:pPr lvl="2"/>
            <a:r>
              <a:rPr kumimoji="1" lang="ja-JP" altLang="en-US" dirty="0"/>
              <a:t>文章</a:t>
            </a:r>
            <a:r>
              <a:rPr kumimoji="1" lang="ja-JP" altLang="en-US" dirty="0" smtClean="0"/>
              <a:t>の言語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差出人・返信先のドメイン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etc.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>
                <a:ea typeface="MS UI Gothic" panose="020B0600070205080204" pitchFamily="50" charset="-128"/>
              </a:rPr>
              <a:t>knnx1001 </a:t>
            </a:r>
            <a:r>
              <a:rPr lang="ja-JP" altLang="en-US" smtClean="0">
                <a:ea typeface="MS UI Gothic" panose="020B0600070205080204" pitchFamily="50" charset="-128"/>
              </a:rPr>
              <a:t>東京子</a:t>
            </a:r>
            <a:endParaRPr lang="ja-JP" altLang="en-US" dirty="0">
              <a:ea typeface="MS UI Gothic" panose="020B060007020508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3F46E-22B0-4C0E-AEED-EA70960A117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6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indent="-457200">
          <a:buFont typeface="Wingdings" panose="05000000000000000000" pitchFamily="2" charset="2"/>
          <a:buChar char="Ø"/>
          <a:defRPr sz="2800" dirty="0" smtClean="0">
            <a:ea typeface="MS UI Gothic" panose="020B060007020508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563</Words>
  <Application>Microsoft Office PowerPoint</Application>
  <PresentationFormat>ユーザー設定</PresentationFormat>
  <Paragraphs>87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MS UI Gothic</vt:lpstr>
      <vt:lpstr>Arial</vt:lpstr>
      <vt:lpstr>Calibri</vt:lpstr>
      <vt:lpstr>Wingdings</vt:lpstr>
      <vt:lpstr>Office ​​テーマ</vt:lpstr>
      <vt:lpstr>平日と休日の迷惑メール数の変遷</vt:lpstr>
      <vt:lpstr>メール利用の現状</vt:lpstr>
      <vt:lpstr>目的</vt:lpstr>
      <vt:lpstr>迷惑メールとは?</vt:lpstr>
      <vt:lpstr>調査方法</vt:lpstr>
      <vt:lpstr>平日の迷惑メール件数</vt:lpstr>
      <vt:lpstr>休日の迷惑メール件数</vt:lpstr>
      <vt:lpstr>結果と考察</vt:lpstr>
      <vt:lpstr>まとめ</vt:lpstr>
      <vt:lpstr>参考文献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平日と休日の迷惑メール数の変遷</dc:title>
  <dc:creator>早稲田大学</dc:creator>
  <cp:lastModifiedBy>白銀純子</cp:lastModifiedBy>
  <cp:revision>23</cp:revision>
  <dcterms:created xsi:type="dcterms:W3CDTF">2016-06-13T05:05:22Z</dcterms:created>
  <dcterms:modified xsi:type="dcterms:W3CDTF">2016-06-14T06:04:16Z</dcterms:modified>
</cp:coreProperties>
</file>